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 Light"/>
      <p:regular r:id="rId21"/>
      <p:bold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Overpass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Overpass ExtraLight"/>
      <p:regular r:id="rId36"/>
      <p:bold r:id="rId37"/>
      <p:italic r:id="rId38"/>
      <p:boldItalic r:id="rId39"/>
    </p:embeddedFont>
    <p:embeddedFont>
      <p:font typeface="Overpass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Light-regular.fntdata"/><Relationship Id="rId20" Type="http://schemas.openxmlformats.org/officeDocument/2006/relationships/slide" Target="slides/slide16.xml"/><Relationship Id="rId42" Type="http://schemas.openxmlformats.org/officeDocument/2006/relationships/font" Target="fonts/OverpassLight-italic.fntdata"/><Relationship Id="rId41" Type="http://schemas.openxmlformats.org/officeDocument/2006/relationships/font" Target="fonts/OverpassLight-bold.fntdata"/><Relationship Id="rId22" Type="http://schemas.openxmlformats.org/officeDocument/2006/relationships/font" Target="fonts/RobotoSlabLight-bold.fntdata"/><Relationship Id="rId21" Type="http://schemas.openxmlformats.org/officeDocument/2006/relationships/font" Target="fonts/RobotoSlabLight-regular.fntdata"/><Relationship Id="rId43" Type="http://schemas.openxmlformats.org/officeDocument/2006/relationships/font" Target="fonts/OverpassLight-bold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Overpass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verpas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pass-boldItalic.fntdata"/><Relationship Id="rId30" Type="http://schemas.openxmlformats.org/officeDocument/2006/relationships/font" Target="fonts/Overpass-italic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OverpassExtraLight-bold.fntdata"/><Relationship Id="rId14" Type="http://schemas.openxmlformats.org/officeDocument/2006/relationships/slide" Target="slides/slide10.xml"/><Relationship Id="rId36" Type="http://schemas.openxmlformats.org/officeDocument/2006/relationships/font" Target="fonts/OverpassExtraLight-regular.fntdata"/><Relationship Id="rId17" Type="http://schemas.openxmlformats.org/officeDocument/2006/relationships/slide" Target="slides/slide13.xml"/><Relationship Id="rId39" Type="http://schemas.openxmlformats.org/officeDocument/2006/relationships/font" Target="fonts/OverpassExtra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OverpassExtra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7a667ef0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7a667ef0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2379556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2379556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2379556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2379556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4339e5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4339e5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4339e58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4339e58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237955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237955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7a667e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7a667e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2379556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2379556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7d29277c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7d29277c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23795566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523795566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2379556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2379556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59e2d699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59e2d699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2379556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2379556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7a667ef0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7a667ef0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23795566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2379556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868989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6075725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9" name="Google Shape;109;p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2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" name="Google Shape;127;p2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" name="Google Shape;139;p24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24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4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24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3621679" y="3707085"/>
            <a:ext cx="189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634787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90342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7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182" name="Google Shape;182;p27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7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7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3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4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30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211" name="Google Shape;211;p30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0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30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638712" y="36344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2" type="subTitle"/>
          </p:nvPr>
        </p:nvSpPr>
        <p:spPr>
          <a:xfrm>
            <a:off x="638700" y="2930924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3" type="subTitle"/>
          </p:nvPr>
        </p:nvSpPr>
        <p:spPr>
          <a:xfrm>
            <a:off x="638712" y="264730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4" type="subTitle"/>
          </p:nvPr>
        </p:nvSpPr>
        <p:spPr>
          <a:xfrm>
            <a:off x="638700" y="3917821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5659138" y="6868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6" type="subTitle"/>
          </p:nvPr>
        </p:nvSpPr>
        <p:spPr>
          <a:xfrm>
            <a:off x="5659138" y="1954454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7" type="subTitle"/>
          </p:nvPr>
        </p:nvSpPr>
        <p:spPr>
          <a:xfrm>
            <a:off x="5659138" y="167338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8" type="subTitle"/>
          </p:nvPr>
        </p:nvSpPr>
        <p:spPr>
          <a:xfrm>
            <a:off x="5659138" y="9697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072000" y="3765794"/>
            <a:ext cx="3000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40" name="Google Shape;240;p32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subTitle"/>
          </p:nvPr>
        </p:nvSpPr>
        <p:spPr>
          <a:xfrm>
            <a:off x="2363100" y="4177525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 Gatti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Marcella Costa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Yasmin Vitorino</a:t>
            </a:r>
            <a:endParaRPr/>
          </a:p>
        </p:txBody>
      </p:sp>
      <p:sp>
        <p:nvSpPr>
          <p:cNvPr id="246" name="Google Shape;246;p33"/>
          <p:cNvSpPr txBox="1"/>
          <p:nvPr>
            <p:ph type="ctrTitle"/>
          </p:nvPr>
        </p:nvSpPr>
        <p:spPr>
          <a:xfrm>
            <a:off x="403050" y="1457250"/>
            <a:ext cx="83379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de projeto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Escopo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119950" y="1511325"/>
            <a:ext cx="3033600" cy="19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 QUE É gerenciamento de escopo?</a:t>
            </a:r>
            <a:endParaRPr sz="4100"/>
          </a:p>
        </p:txBody>
      </p:sp>
      <p:pic>
        <p:nvPicPr>
          <p:cNvPr id="344" name="Google Shape;344;p42"/>
          <p:cNvPicPr preferRelativeResize="0"/>
          <p:nvPr/>
        </p:nvPicPr>
        <p:blipFill rotWithShape="1">
          <a:blip r:embed="rId3">
            <a:alphaModFix/>
          </a:blip>
          <a:srcRect b="0" l="19562" r="31651" t="0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5360763" y="1872600"/>
            <a:ext cx="2897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gerenciamento de escopo do projeto é a segunda das 10 áreas de conhecimento do Guia PMBOK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347" name="Google Shape;347;p42"/>
          <p:cNvCxnSpPr/>
          <p:nvPr/>
        </p:nvCxnSpPr>
        <p:spPr>
          <a:xfrm flipH="1" rot="10800000">
            <a:off x="4807675" y="1506238"/>
            <a:ext cx="23769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2"/>
          <p:cNvCxnSpPr/>
          <p:nvPr/>
        </p:nvCxnSpPr>
        <p:spPr>
          <a:xfrm flipH="1" rot="10800000">
            <a:off x="4878150" y="3276050"/>
            <a:ext cx="2214600" cy="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2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2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2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52" name="Google Shape;352;p42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353" name="Google Shape;353;p42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42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42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60597" l="0" r="0" t="12356"/>
          <a:stretch/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>
            <p:ph type="title"/>
          </p:nvPr>
        </p:nvSpPr>
        <p:spPr>
          <a:xfrm>
            <a:off x="674250" y="241925"/>
            <a:ext cx="7795500" cy="15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importância do gerenciamento de Escopo ?</a:t>
            </a:r>
            <a:endParaRPr/>
          </a:p>
        </p:txBody>
      </p:sp>
      <p:sp>
        <p:nvSpPr>
          <p:cNvPr id="362" name="Google Shape;362;p43"/>
          <p:cNvSpPr txBox="1"/>
          <p:nvPr>
            <p:ph idx="1" type="subTitle"/>
          </p:nvPr>
        </p:nvSpPr>
        <p:spPr>
          <a:xfrm>
            <a:off x="179943" y="17119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3" name="Google Shape;363;p43"/>
          <p:cNvSpPr txBox="1"/>
          <p:nvPr>
            <p:ph idx="2" type="subTitle"/>
          </p:nvPr>
        </p:nvSpPr>
        <p:spPr>
          <a:xfrm>
            <a:off x="179950" y="2059254"/>
            <a:ext cx="21219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plano de gerenciamento do escopo documenta como o escopo do projeto será definido, gerenciado, controlado, verificado e comunicado à equipe do projeto e os interessados​​/clientes.</a:t>
            </a:r>
            <a:endParaRPr/>
          </a:p>
        </p:txBody>
      </p:sp>
      <p:sp>
        <p:nvSpPr>
          <p:cNvPr id="364" name="Google Shape;364;p43"/>
          <p:cNvSpPr txBox="1"/>
          <p:nvPr>
            <p:ph idx="5" type="subTitle"/>
          </p:nvPr>
        </p:nvSpPr>
        <p:spPr>
          <a:xfrm>
            <a:off x="2509034" y="17071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p43"/>
          <p:cNvSpPr txBox="1"/>
          <p:nvPr>
            <p:ph idx="6" type="subTitle"/>
          </p:nvPr>
        </p:nvSpPr>
        <p:spPr>
          <a:xfrm>
            <a:off x="2363388" y="2143051"/>
            <a:ext cx="2222100" cy="13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gerenciamento de escopo serve principalmente para que o desenvolvimento do projeto seja enxuto, ou seja, para que exatamente o que foi planejado seja feito. </a:t>
            </a:r>
            <a:endParaRPr sz="1300"/>
          </a:p>
        </p:txBody>
      </p:sp>
      <p:sp>
        <p:nvSpPr>
          <p:cNvPr id="366" name="Google Shape;366;p43"/>
          <p:cNvSpPr txBox="1"/>
          <p:nvPr>
            <p:ph idx="7" type="subTitle"/>
          </p:nvPr>
        </p:nvSpPr>
        <p:spPr>
          <a:xfrm>
            <a:off x="4788418" y="17092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67" name="Google Shape;367;p43"/>
          <p:cNvSpPr txBox="1"/>
          <p:nvPr>
            <p:ph idx="8" type="subTitle"/>
          </p:nvPr>
        </p:nvSpPr>
        <p:spPr>
          <a:xfrm>
            <a:off x="4738125" y="2059250"/>
            <a:ext cx="2121900" cy="14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Você pode medir o aproveitamento da equipe, cada área com sua função e resultado de acordo com a linha do tempo e de alocação de recursos do escopo.</a:t>
            </a:r>
            <a:endParaRPr sz="1300"/>
          </a:p>
        </p:txBody>
      </p:sp>
      <p:sp>
        <p:nvSpPr>
          <p:cNvPr id="368" name="Google Shape;368;p43"/>
          <p:cNvSpPr txBox="1"/>
          <p:nvPr>
            <p:ph idx="14" type="subTitle"/>
          </p:nvPr>
        </p:nvSpPr>
        <p:spPr>
          <a:xfrm>
            <a:off x="6984834" y="17092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69" name="Google Shape;369;p43"/>
          <p:cNvSpPr txBox="1"/>
          <p:nvPr>
            <p:ph idx="15" type="subTitle"/>
          </p:nvPr>
        </p:nvSpPr>
        <p:spPr>
          <a:xfrm>
            <a:off x="6922175" y="1990025"/>
            <a:ext cx="21213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Como cada etapa está utilizando as aplicações para gerar valor ao produto</a:t>
            </a:r>
            <a:endParaRPr sz="1300"/>
          </a:p>
        </p:txBody>
      </p:sp>
      <p:grpSp>
        <p:nvGrpSpPr>
          <p:cNvPr id="370" name="Google Shape;370;p43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371" name="Google Shape;371;p43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43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43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5</a:t>
            </a:r>
            <a:endParaRPr b="1"/>
          </a:p>
        </p:txBody>
      </p:sp>
      <p:sp>
        <p:nvSpPr>
          <p:cNvPr id="379" name="Google Shape;379;p44"/>
          <p:cNvSpPr txBox="1"/>
          <p:nvPr>
            <p:ph idx="2" type="title"/>
          </p:nvPr>
        </p:nvSpPr>
        <p:spPr>
          <a:xfrm>
            <a:off x="3842275" y="1954950"/>
            <a:ext cx="66954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PROCESSOS E FERRAMENTAS</a:t>
            </a:r>
            <a:endParaRPr sz="4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/>
          <p:nvPr/>
        </p:nvSpPr>
        <p:spPr>
          <a:xfrm>
            <a:off x="206875" y="1346400"/>
            <a:ext cx="89370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/>
          <p:nvPr/>
        </p:nvSpPr>
        <p:spPr>
          <a:xfrm>
            <a:off x="1500300" y="3245575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 txBox="1"/>
          <p:nvPr>
            <p:ph type="title"/>
          </p:nvPr>
        </p:nvSpPr>
        <p:spPr>
          <a:xfrm>
            <a:off x="625275" y="374700"/>
            <a:ext cx="56001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e ferramentas</a:t>
            </a:r>
            <a:endParaRPr/>
          </a:p>
        </p:txBody>
      </p:sp>
      <p:sp>
        <p:nvSpPr>
          <p:cNvPr id="387" name="Google Shape;387;p45"/>
          <p:cNvSpPr txBox="1"/>
          <p:nvPr>
            <p:ph idx="2" type="title"/>
          </p:nvPr>
        </p:nvSpPr>
        <p:spPr>
          <a:xfrm>
            <a:off x="111854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8" name="Google Shape;388;p45"/>
          <p:cNvSpPr txBox="1"/>
          <p:nvPr>
            <p:ph idx="1" type="subTitle"/>
          </p:nvPr>
        </p:nvSpPr>
        <p:spPr>
          <a:xfrm>
            <a:off x="64200" y="1813150"/>
            <a:ext cx="30747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Planejar gerenciamento de escopo</a:t>
            </a:r>
            <a:endParaRPr/>
          </a:p>
        </p:txBody>
      </p:sp>
      <p:sp>
        <p:nvSpPr>
          <p:cNvPr id="389" name="Google Shape;389;p45"/>
          <p:cNvSpPr txBox="1"/>
          <p:nvPr>
            <p:ph idx="4" type="title"/>
          </p:nvPr>
        </p:nvSpPr>
        <p:spPr>
          <a:xfrm>
            <a:off x="408900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0" name="Google Shape;390;p45"/>
          <p:cNvSpPr txBox="1"/>
          <p:nvPr>
            <p:ph idx="5" type="subTitle"/>
          </p:nvPr>
        </p:nvSpPr>
        <p:spPr>
          <a:xfrm>
            <a:off x="3634800" y="1912927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Coletar requisitos</a:t>
            </a:r>
            <a:endParaRPr/>
          </a:p>
        </p:txBody>
      </p:sp>
      <p:sp>
        <p:nvSpPr>
          <p:cNvPr id="391" name="Google Shape;391;p45"/>
          <p:cNvSpPr txBox="1"/>
          <p:nvPr>
            <p:ph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2" name="Google Shape;392;p45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escopo</a:t>
            </a:r>
            <a:endParaRPr/>
          </a:p>
        </p:txBody>
      </p:sp>
      <p:sp>
        <p:nvSpPr>
          <p:cNvPr id="393" name="Google Shape;393;p45"/>
          <p:cNvSpPr txBox="1"/>
          <p:nvPr>
            <p:ph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4" name="Google Shape;394;p45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 EAP</a:t>
            </a:r>
            <a:endParaRPr/>
          </a:p>
        </p:txBody>
      </p:sp>
      <p:sp>
        <p:nvSpPr>
          <p:cNvPr id="395" name="Google Shape;395;p45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Opinião especializada; Decomposição.</a:t>
            </a:r>
            <a:endParaRPr/>
          </a:p>
        </p:txBody>
      </p:sp>
      <p:sp>
        <p:nvSpPr>
          <p:cNvPr id="396" name="Google Shape;396;p45"/>
          <p:cNvSpPr txBox="1"/>
          <p:nvPr>
            <p:ph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" name="Google Shape;397;p45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Validar escopo</a:t>
            </a:r>
            <a:endParaRPr/>
          </a:p>
        </p:txBody>
      </p:sp>
      <p:sp>
        <p:nvSpPr>
          <p:cNvPr id="398" name="Google Shape;398;p45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Inspeção; Tomada de decisão.</a:t>
            </a:r>
            <a:endParaRPr/>
          </a:p>
        </p:txBody>
      </p:sp>
      <p:sp>
        <p:nvSpPr>
          <p:cNvPr id="399" name="Google Shape;399;p45"/>
          <p:cNvSpPr txBox="1"/>
          <p:nvPr>
            <p:ph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0" name="Google Shape;400;p45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Controlar o escopo</a:t>
            </a:r>
            <a:endParaRPr/>
          </a:p>
        </p:txBody>
      </p:sp>
      <p:sp>
        <p:nvSpPr>
          <p:cNvPr id="401" name="Google Shape;401;p45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Análise de dados.</a:t>
            </a:r>
            <a:endParaRPr/>
          </a:p>
        </p:txBody>
      </p:sp>
      <p:cxnSp>
        <p:nvCxnSpPr>
          <p:cNvPr id="402" name="Google Shape;402;p45"/>
          <p:cNvCxnSpPr/>
          <p:nvPr/>
        </p:nvCxnSpPr>
        <p:spPr>
          <a:xfrm>
            <a:off x="9044950" y="13533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45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5"/>
          <p:cNvSpPr txBox="1"/>
          <p:nvPr>
            <p:ph idx="21" type="subTitle"/>
          </p:nvPr>
        </p:nvSpPr>
        <p:spPr>
          <a:xfrm>
            <a:off x="495906" y="2483002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Opinião especializada; Análise de dados; Reuniões.</a:t>
            </a:r>
            <a:endParaRPr/>
          </a:p>
        </p:txBody>
      </p:sp>
      <p:sp>
        <p:nvSpPr>
          <p:cNvPr id="405" name="Google Shape;405;p45"/>
          <p:cNvSpPr txBox="1"/>
          <p:nvPr>
            <p:ph idx="21" type="subTitle"/>
          </p:nvPr>
        </p:nvSpPr>
        <p:spPr>
          <a:xfrm>
            <a:off x="2945850" y="2485338"/>
            <a:ext cx="3252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Coleta de dados; Tomada de decisão; Representação de dados; Habilidades interpessoais e da equipe; Diagrama de Contexto; Protótipos </a:t>
            </a:r>
            <a:endParaRPr/>
          </a:p>
        </p:txBody>
      </p:sp>
      <p:sp>
        <p:nvSpPr>
          <p:cNvPr id="406" name="Google Shape;406;p45"/>
          <p:cNvSpPr txBox="1"/>
          <p:nvPr>
            <p:ph idx="21" type="subTitle"/>
          </p:nvPr>
        </p:nvSpPr>
        <p:spPr>
          <a:xfrm>
            <a:off x="6371656" y="2483240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Tomada de decisão; Habilidade interpessoais e da equipe; Análise de produto.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idx="1" type="subTitle"/>
          </p:nvPr>
        </p:nvSpPr>
        <p:spPr>
          <a:xfrm>
            <a:off x="4894550" y="1902275"/>
            <a:ext cx="3566700" cy="25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SISTEMA QUE AJUDA OS CLIENTES A SABEREM QUAL A SUA NUMERAÇÃO CORRETA EM UMA DETERMINADA LOJA, E DE UMA DETERMINADA PEÇA, COM BASE NO HISTÓRICO DE COMPRAS DO MESMO EM OUTRAS LOJAS DO MESMO RAMO.</a:t>
            </a:r>
            <a:endParaRPr/>
          </a:p>
        </p:txBody>
      </p:sp>
      <p:sp>
        <p:nvSpPr>
          <p:cNvPr id="412" name="Google Shape;412;p46"/>
          <p:cNvSpPr txBox="1"/>
          <p:nvPr>
            <p:ph type="title"/>
          </p:nvPr>
        </p:nvSpPr>
        <p:spPr>
          <a:xfrm>
            <a:off x="4812925" y="1186700"/>
            <a:ext cx="40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NOSSO PROJETO: OPEN FASHION</a:t>
            </a:r>
            <a:endParaRPr sz="3000"/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3">
            <a:alphaModFix/>
          </a:blip>
          <a:srcRect b="0" l="25751" r="25751" t="0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6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22" name="Google Shape;422;p47"/>
          <p:cNvSpPr txBox="1"/>
          <p:nvPr>
            <p:ph idx="2" type="title"/>
          </p:nvPr>
        </p:nvSpPr>
        <p:spPr>
          <a:xfrm>
            <a:off x="4468200" y="1714750"/>
            <a:ext cx="45525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aPLICAÇÃO</a:t>
            </a:r>
            <a:endParaRPr sz="8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0" l="21832" r="21826" t="0"/>
          <a:stretch/>
        </p:blipFill>
        <p:spPr>
          <a:xfrm>
            <a:off x="4572000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/>
          <p:nvPr/>
        </p:nvSpPr>
        <p:spPr>
          <a:xfrm>
            <a:off x="27804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48"/>
          <p:cNvSpPr txBox="1"/>
          <p:nvPr>
            <p:ph idx="1" type="subTitle"/>
          </p:nvPr>
        </p:nvSpPr>
        <p:spPr>
          <a:xfrm>
            <a:off x="3517725" y="528162"/>
            <a:ext cx="1627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Coleta de requisitos</a:t>
            </a:r>
            <a:endParaRPr sz="1800"/>
          </a:p>
        </p:txBody>
      </p:sp>
      <p:sp>
        <p:nvSpPr>
          <p:cNvPr id="430" name="Google Shape;430;p48"/>
          <p:cNvSpPr txBox="1"/>
          <p:nvPr>
            <p:ph idx="2" type="subTitle"/>
          </p:nvPr>
        </p:nvSpPr>
        <p:spPr>
          <a:xfrm>
            <a:off x="3517725" y="1010850"/>
            <a:ext cx="24117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Opiniões especializadas da área de moda e do e-commerce; Coleta de Dados para verificarmos o benchmark; Criação de protótipos.</a:t>
            </a:r>
            <a:endParaRPr/>
          </a:p>
        </p:txBody>
      </p:sp>
      <p:sp>
        <p:nvSpPr>
          <p:cNvPr id="431" name="Google Shape;431;p48"/>
          <p:cNvSpPr txBox="1"/>
          <p:nvPr>
            <p:ph idx="3" type="subTitle"/>
          </p:nvPr>
        </p:nvSpPr>
        <p:spPr>
          <a:xfrm>
            <a:off x="3430605" y="30747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CRIAÇÃO DA EAP</a:t>
            </a:r>
            <a:endParaRPr sz="1800"/>
          </a:p>
        </p:txBody>
      </p:sp>
      <p:sp>
        <p:nvSpPr>
          <p:cNvPr id="432" name="Google Shape;432;p48"/>
          <p:cNvSpPr txBox="1"/>
          <p:nvPr>
            <p:ph idx="4" type="subTitle"/>
          </p:nvPr>
        </p:nvSpPr>
        <p:spPr>
          <a:xfrm>
            <a:off x="6694568" y="1053716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Analise de produto.</a:t>
            </a:r>
            <a:endParaRPr/>
          </a:p>
        </p:txBody>
      </p:sp>
      <p:sp>
        <p:nvSpPr>
          <p:cNvPr id="433" name="Google Shape;433;p48"/>
          <p:cNvSpPr txBox="1"/>
          <p:nvPr>
            <p:ph idx="5" type="subTitle"/>
          </p:nvPr>
        </p:nvSpPr>
        <p:spPr>
          <a:xfrm>
            <a:off x="6702825" y="485225"/>
            <a:ext cx="16290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Definição do escopo</a:t>
            </a:r>
            <a:endParaRPr sz="1800"/>
          </a:p>
        </p:txBody>
      </p:sp>
      <p:sp>
        <p:nvSpPr>
          <p:cNvPr id="434" name="Google Shape;434;p48"/>
          <p:cNvSpPr txBox="1"/>
          <p:nvPr>
            <p:ph idx="6" type="subTitle"/>
          </p:nvPr>
        </p:nvSpPr>
        <p:spPr>
          <a:xfrm>
            <a:off x="3419643" y="3506443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Decomposição para divisão de tarefas.</a:t>
            </a:r>
            <a:endParaRPr/>
          </a:p>
        </p:txBody>
      </p:sp>
      <p:sp>
        <p:nvSpPr>
          <p:cNvPr id="435" name="Google Shape;435;p48"/>
          <p:cNvSpPr txBox="1"/>
          <p:nvPr>
            <p:ph idx="7" type="subTitle"/>
          </p:nvPr>
        </p:nvSpPr>
        <p:spPr>
          <a:xfrm>
            <a:off x="6632550" y="2956347"/>
            <a:ext cx="16275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VALIDAÇÃO DO ESCOPO</a:t>
            </a:r>
            <a:endParaRPr sz="1800"/>
          </a:p>
        </p:txBody>
      </p:sp>
      <p:sp>
        <p:nvSpPr>
          <p:cNvPr id="436" name="Google Shape;436;p48"/>
          <p:cNvSpPr txBox="1"/>
          <p:nvPr>
            <p:ph idx="8" type="subTitle"/>
          </p:nvPr>
        </p:nvSpPr>
        <p:spPr>
          <a:xfrm>
            <a:off x="6530025" y="3506450"/>
            <a:ext cx="19746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definir os critérios de </a:t>
            </a:r>
            <a:r>
              <a:rPr lang="en"/>
              <a:t>aceitação</a:t>
            </a:r>
            <a:r>
              <a:rPr lang="en"/>
              <a:t> formal utilizando a inspeção.</a:t>
            </a:r>
            <a:endParaRPr/>
          </a:p>
        </p:txBody>
      </p:sp>
      <p:sp>
        <p:nvSpPr>
          <p:cNvPr id="437" name="Google Shape;437;p48"/>
          <p:cNvSpPr txBox="1"/>
          <p:nvPr>
            <p:ph type="title"/>
          </p:nvPr>
        </p:nvSpPr>
        <p:spPr>
          <a:xfrm>
            <a:off x="206600" y="1586500"/>
            <a:ext cx="26712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6116158" y="528125"/>
            <a:ext cx="482700" cy="48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6116133" y="2956350"/>
            <a:ext cx="482700" cy="48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2947896" y="528150"/>
            <a:ext cx="482700" cy="48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2947908" y="2956350"/>
            <a:ext cx="482700" cy="48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3012063" y="3020504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48"/>
          <p:cNvGrpSpPr/>
          <p:nvPr/>
        </p:nvGrpSpPr>
        <p:grpSpPr>
          <a:xfrm>
            <a:off x="6186741" y="601950"/>
            <a:ext cx="341472" cy="335074"/>
            <a:chOff x="1329585" y="1989925"/>
            <a:chExt cx="341472" cy="335074"/>
          </a:xfrm>
        </p:grpSpPr>
        <p:sp>
          <p:nvSpPr>
            <p:cNvPr id="444" name="Google Shape;444;p48"/>
            <p:cNvSpPr/>
            <p:nvPr/>
          </p:nvSpPr>
          <p:spPr>
            <a:xfrm>
              <a:off x="1562263" y="2097956"/>
              <a:ext cx="108795" cy="226661"/>
            </a:xfrm>
            <a:custGeom>
              <a:rect b="b" l="l" r="r" t="t"/>
              <a:pathLst>
                <a:path extrusionOk="0" h="7121" w="3418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406137" y="1989925"/>
              <a:ext cx="198587" cy="335074"/>
            </a:xfrm>
            <a:custGeom>
              <a:rect b="b" l="l" r="r" t="t"/>
              <a:pathLst>
                <a:path extrusionOk="0" h="10527" w="6239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1329585" y="2127494"/>
              <a:ext cx="108795" cy="197123"/>
            </a:xfrm>
            <a:custGeom>
              <a:rect b="b" l="l" r="r" t="t"/>
              <a:pathLst>
                <a:path extrusionOk="0" h="6193" w="3418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48"/>
          <p:cNvGrpSpPr/>
          <p:nvPr/>
        </p:nvGrpSpPr>
        <p:grpSpPr>
          <a:xfrm>
            <a:off x="6188836" y="3020900"/>
            <a:ext cx="337334" cy="353599"/>
            <a:chOff x="853568" y="1975538"/>
            <a:chExt cx="337334" cy="353599"/>
          </a:xfrm>
        </p:grpSpPr>
        <p:sp>
          <p:nvSpPr>
            <p:cNvPr id="448" name="Google Shape;448;p48"/>
            <p:cNvSpPr/>
            <p:nvPr/>
          </p:nvSpPr>
          <p:spPr>
            <a:xfrm>
              <a:off x="853568" y="1975538"/>
              <a:ext cx="337334" cy="353599"/>
            </a:xfrm>
            <a:custGeom>
              <a:rect b="b" l="l" r="r" t="t"/>
              <a:pathLst>
                <a:path extrusionOk="0" h="11109" w="10598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938458" y="2136979"/>
              <a:ext cx="166789" cy="76742"/>
            </a:xfrm>
            <a:custGeom>
              <a:rect b="b" l="l" r="r" t="t"/>
              <a:pathLst>
                <a:path extrusionOk="0" h="2411" w="524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938840" y="2227377"/>
              <a:ext cx="166407" cy="76774"/>
            </a:xfrm>
            <a:custGeom>
              <a:rect b="b" l="l" r="r" t="t"/>
              <a:pathLst>
                <a:path extrusionOk="0" h="2412" w="5228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1007052" y="2185106"/>
              <a:ext cx="19003" cy="70153"/>
            </a:xfrm>
            <a:custGeom>
              <a:rect b="b" l="l" r="r" t="t"/>
              <a:pathLst>
                <a:path extrusionOk="0" h="2204" w="597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48"/>
          <p:cNvGrpSpPr/>
          <p:nvPr/>
        </p:nvGrpSpPr>
        <p:grpSpPr>
          <a:xfrm>
            <a:off x="3025708" y="630953"/>
            <a:ext cx="327085" cy="277080"/>
            <a:chOff x="2770052" y="2009628"/>
            <a:chExt cx="327085" cy="277080"/>
          </a:xfrm>
        </p:grpSpPr>
        <p:sp>
          <p:nvSpPr>
            <p:cNvPr id="453" name="Google Shape;453;p48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48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456" name="Google Shape;456;p48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48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48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0" y="2341650"/>
            <a:ext cx="92463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1903500" y="1272775"/>
            <a:ext cx="5337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da apresentação</a:t>
            </a:r>
            <a:endParaRPr/>
          </a:p>
        </p:txBody>
      </p:sp>
      <p:sp>
        <p:nvSpPr>
          <p:cNvPr id="253" name="Google Shape;253;p34"/>
          <p:cNvSpPr txBox="1"/>
          <p:nvPr>
            <p:ph idx="2" type="title"/>
          </p:nvPr>
        </p:nvSpPr>
        <p:spPr>
          <a:xfrm>
            <a:off x="1275790" y="23323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821590" y="2880837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255" name="Google Shape;255;p34"/>
          <p:cNvSpPr txBox="1"/>
          <p:nvPr>
            <p:ph idx="4" type="title"/>
          </p:nvPr>
        </p:nvSpPr>
        <p:spPr>
          <a:xfrm>
            <a:off x="3123675" y="23323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4"/>
          <p:cNvSpPr txBox="1"/>
          <p:nvPr>
            <p:ph idx="5" type="subTitle"/>
          </p:nvPr>
        </p:nvSpPr>
        <p:spPr>
          <a:xfrm>
            <a:off x="2720500" y="2876027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</a:t>
            </a:r>
            <a:endParaRPr/>
          </a:p>
        </p:txBody>
      </p:sp>
      <p:sp>
        <p:nvSpPr>
          <p:cNvPr id="257" name="Google Shape;257;p34"/>
          <p:cNvSpPr txBox="1"/>
          <p:nvPr>
            <p:ph idx="7" type="title"/>
          </p:nvPr>
        </p:nvSpPr>
        <p:spPr>
          <a:xfrm>
            <a:off x="5293381" y="23323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8" name="Google Shape;258;p34"/>
          <p:cNvSpPr txBox="1"/>
          <p:nvPr>
            <p:ph idx="8" type="subTitle"/>
          </p:nvPr>
        </p:nvSpPr>
        <p:spPr>
          <a:xfrm>
            <a:off x="4840531" y="2965531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e ferramentas</a:t>
            </a:r>
            <a:endParaRPr/>
          </a:p>
        </p:txBody>
      </p:sp>
      <p:sp>
        <p:nvSpPr>
          <p:cNvPr id="259" name="Google Shape;259;p34"/>
          <p:cNvSpPr txBox="1"/>
          <p:nvPr>
            <p:ph idx="16" type="title"/>
          </p:nvPr>
        </p:nvSpPr>
        <p:spPr>
          <a:xfrm>
            <a:off x="7267050" y="2334002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0" name="Google Shape;260;p34"/>
          <p:cNvSpPr txBox="1"/>
          <p:nvPr>
            <p:ph idx="17" type="subTitle"/>
          </p:nvPr>
        </p:nvSpPr>
        <p:spPr>
          <a:xfrm>
            <a:off x="6814200" y="28781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</a:t>
            </a:r>
            <a:endParaRPr/>
          </a:p>
        </p:txBody>
      </p:sp>
      <p:cxnSp>
        <p:nvCxnSpPr>
          <p:cNvPr id="261" name="Google Shape;261;p34"/>
          <p:cNvCxnSpPr/>
          <p:nvPr/>
        </p:nvCxnSpPr>
        <p:spPr>
          <a:xfrm>
            <a:off x="9044950" y="23493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104375" y="23493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268" name="Google Shape;268;p35"/>
          <p:cNvSpPr txBox="1"/>
          <p:nvPr>
            <p:ph idx="2" type="title"/>
          </p:nvPr>
        </p:nvSpPr>
        <p:spPr>
          <a:xfrm>
            <a:off x="4468200" y="1771600"/>
            <a:ext cx="48201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introdução </a:t>
            </a:r>
            <a:endParaRPr sz="7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119950" y="1511325"/>
            <a:ext cx="3033600" cy="19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 QUE É escopo?</a:t>
            </a:r>
            <a:endParaRPr sz="4100"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0" l="19562" r="31651" t="0"/>
          <a:stretch/>
        </p:blipFill>
        <p:spPr>
          <a:xfrm>
            <a:off x="4574307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/>
          <p:nvPr/>
        </p:nvSpPr>
        <p:spPr>
          <a:xfrm>
            <a:off x="2895875" y="766500"/>
            <a:ext cx="6271800" cy="361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5360775" y="1642638"/>
            <a:ext cx="2897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Segundo o PMBOK®,  no gerenciamento de projetos, escopo é “o trabalho que precisa ser realizado para entregar um produto, serviço ou resultado com os recursos e funções especificados”.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7" name="Google Shape;277;p36"/>
          <p:cNvCxnSpPr/>
          <p:nvPr/>
        </p:nvCxnSpPr>
        <p:spPr>
          <a:xfrm flipH="1" rot="10800000">
            <a:off x="4807675" y="1506238"/>
            <a:ext cx="23769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6"/>
          <p:cNvCxnSpPr/>
          <p:nvPr/>
        </p:nvCxnSpPr>
        <p:spPr>
          <a:xfrm flipH="1" rot="10800000">
            <a:off x="4878150" y="3276050"/>
            <a:ext cx="2214600" cy="6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4807675" y="1511325"/>
            <a:ext cx="0" cy="1720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6"/>
          <p:cNvCxnSpPr/>
          <p:nvPr/>
        </p:nvCxnSpPr>
        <p:spPr>
          <a:xfrm>
            <a:off x="7149800" y="1505525"/>
            <a:ext cx="198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6"/>
          <p:cNvCxnSpPr/>
          <p:nvPr/>
        </p:nvCxnSpPr>
        <p:spPr>
          <a:xfrm>
            <a:off x="7187648" y="3270334"/>
            <a:ext cx="202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82" name="Google Shape;282;p36"/>
          <p:cNvGrpSpPr/>
          <p:nvPr/>
        </p:nvGrpSpPr>
        <p:grpSpPr>
          <a:xfrm>
            <a:off x="4574899" y="101275"/>
            <a:ext cx="4469422" cy="4935100"/>
            <a:chOff x="4571486" y="101275"/>
            <a:chExt cx="4473000" cy="4935100"/>
          </a:xfrm>
        </p:grpSpPr>
        <p:cxnSp>
          <p:nvCxnSpPr>
            <p:cNvPr id="283" name="Google Shape;283;p3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3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3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2</a:t>
            </a:r>
            <a:endParaRPr b="1"/>
          </a:p>
        </p:txBody>
      </p:sp>
      <p:sp>
        <p:nvSpPr>
          <p:cNvPr id="291" name="Google Shape;291;p37"/>
          <p:cNvSpPr txBox="1"/>
          <p:nvPr>
            <p:ph idx="2" type="title"/>
          </p:nvPr>
        </p:nvSpPr>
        <p:spPr>
          <a:xfrm>
            <a:off x="4468200" y="1771600"/>
            <a:ext cx="48201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IMPORTÂNCIA</a:t>
            </a:r>
            <a:endParaRPr sz="7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60597" l="0" r="0" t="12356"/>
          <a:stretch/>
        </p:blipFill>
        <p:spPr>
          <a:xfrm>
            <a:off x="8650" y="4001975"/>
            <a:ext cx="914400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>
            <p:ph type="title"/>
          </p:nvPr>
        </p:nvSpPr>
        <p:spPr>
          <a:xfrm>
            <a:off x="682901" y="466450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Qual a importância do Escopo ?</a:t>
            </a:r>
            <a:endParaRPr/>
          </a:p>
        </p:txBody>
      </p:sp>
      <p:sp>
        <p:nvSpPr>
          <p:cNvPr id="298" name="Google Shape;298;p38"/>
          <p:cNvSpPr txBox="1"/>
          <p:nvPr>
            <p:ph idx="1" type="subTitle"/>
          </p:nvPr>
        </p:nvSpPr>
        <p:spPr>
          <a:xfrm>
            <a:off x="179943" y="17119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99" name="Google Shape;299;p38"/>
          <p:cNvSpPr txBox="1"/>
          <p:nvPr>
            <p:ph idx="2" type="subTitle"/>
          </p:nvPr>
        </p:nvSpPr>
        <p:spPr>
          <a:xfrm>
            <a:off x="179950" y="1990029"/>
            <a:ext cx="21219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Nesse documento estão descritos em detalhes os prazos, custos, atividades e fases do desenvolvimento do projeto.</a:t>
            </a:r>
            <a:endParaRPr/>
          </a:p>
        </p:txBody>
      </p:sp>
      <p:sp>
        <p:nvSpPr>
          <p:cNvPr id="300" name="Google Shape;300;p38"/>
          <p:cNvSpPr txBox="1"/>
          <p:nvPr>
            <p:ph idx="5" type="subTitle"/>
          </p:nvPr>
        </p:nvSpPr>
        <p:spPr>
          <a:xfrm>
            <a:off x="2509034" y="17071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01" name="Google Shape;301;p38"/>
          <p:cNvSpPr txBox="1"/>
          <p:nvPr>
            <p:ph idx="6" type="subTitle"/>
          </p:nvPr>
        </p:nvSpPr>
        <p:spPr>
          <a:xfrm>
            <a:off x="2333813" y="2143040"/>
            <a:ext cx="2222100" cy="11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 gestores e equipes sobre o planejamento, gerenciamento, controle e execução de suas ações.</a:t>
            </a:r>
            <a:endParaRPr/>
          </a:p>
        </p:txBody>
      </p:sp>
      <p:sp>
        <p:nvSpPr>
          <p:cNvPr id="302" name="Google Shape;302;p38"/>
          <p:cNvSpPr txBox="1"/>
          <p:nvPr>
            <p:ph idx="7" type="subTitle"/>
          </p:nvPr>
        </p:nvSpPr>
        <p:spPr>
          <a:xfrm>
            <a:off x="4788418" y="17092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03" name="Google Shape;303;p38"/>
          <p:cNvSpPr txBox="1"/>
          <p:nvPr>
            <p:ph idx="8" type="subTitle"/>
          </p:nvPr>
        </p:nvSpPr>
        <p:spPr>
          <a:xfrm>
            <a:off x="4647025" y="2143050"/>
            <a:ext cx="2121900" cy="14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declaração é a saída do processo de Definição de Escopo e a entrada para a criação da Estrutura Analítica de Projeto (EAP)</a:t>
            </a:r>
            <a:endParaRPr/>
          </a:p>
        </p:txBody>
      </p:sp>
      <p:sp>
        <p:nvSpPr>
          <p:cNvPr id="304" name="Google Shape;304;p38"/>
          <p:cNvSpPr txBox="1"/>
          <p:nvPr>
            <p:ph idx="14" type="subTitle"/>
          </p:nvPr>
        </p:nvSpPr>
        <p:spPr>
          <a:xfrm>
            <a:off x="6984834" y="17092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05" name="Google Shape;305;p38"/>
          <p:cNvSpPr txBox="1"/>
          <p:nvPr>
            <p:ph idx="15" type="subTitle"/>
          </p:nvPr>
        </p:nvSpPr>
        <p:spPr>
          <a:xfrm>
            <a:off x="6860025" y="2172802"/>
            <a:ext cx="21213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que organiza o escopo do projeto de forma visual, hierárquica e em partes menores, a fim de facilitar o gerenciamento das entregas.</a:t>
            </a:r>
            <a:endParaRPr/>
          </a:p>
        </p:txBody>
      </p:sp>
      <p:grpSp>
        <p:nvGrpSpPr>
          <p:cNvPr id="306" name="Google Shape;306;p38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307" name="Google Shape;307;p38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38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38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3</a:t>
            </a:r>
            <a:endParaRPr b="1"/>
          </a:p>
        </p:txBody>
      </p:sp>
      <p:sp>
        <p:nvSpPr>
          <p:cNvPr id="315" name="Google Shape;315;p39"/>
          <p:cNvSpPr txBox="1"/>
          <p:nvPr>
            <p:ph idx="2" type="title"/>
          </p:nvPr>
        </p:nvSpPr>
        <p:spPr>
          <a:xfrm>
            <a:off x="4954650" y="1954950"/>
            <a:ext cx="66954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dIFERENÇAS</a:t>
            </a:r>
            <a:endParaRPr sz="5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54799" l="0" r="0" t="23007"/>
          <a:stretch/>
        </p:blipFill>
        <p:spPr>
          <a:xfrm>
            <a:off x="8650" y="4001975"/>
            <a:ext cx="9144000" cy="11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>
            <a:off x="1796100" y="1310725"/>
            <a:ext cx="53580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1143000" y="81325"/>
            <a:ext cx="6664200" cy="12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Qual a diferença entre escopo de projeto e produto?</a:t>
            </a:r>
            <a:endParaRPr sz="3800"/>
          </a:p>
        </p:txBody>
      </p:sp>
      <p:sp>
        <p:nvSpPr>
          <p:cNvPr id="323" name="Google Shape;323;p40"/>
          <p:cNvSpPr txBox="1"/>
          <p:nvPr>
            <p:ph idx="2" type="subTitle"/>
          </p:nvPr>
        </p:nvSpPr>
        <p:spPr>
          <a:xfrm>
            <a:off x="2389150" y="2249687"/>
            <a:ext cx="19851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 escopo do produto está relacionado ao conjunto de características e funções que descrevem um produto, serviço ou resultado, seja ele parcial ou final.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40"/>
          <p:cNvSpPr txBox="1"/>
          <p:nvPr>
            <p:ph idx="4" type="subTitle"/>
          </p:nvPr>
        </p:nvSpPr>
        <p:spPr>
          <a:xfrm>
            <a:off x="5026375" y="2360979"/>
            <a:ext cx="1984200" cy="18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Já o escopo do projeto refere-se ao trabalho que deve ser realizado para entregar um produto, serviço ou resultado com as características e funções especificadas.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5" name="Google Shape;325;p40"/>
          <p:cNvGrpSpPr/>
          <p:nvPr/>
        </p:nvGrpSpPr>
        <p:grpSpPr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326" name="Google Shape;326;p40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40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40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9" name="Google Shape;329;p40"/>
          <p:cNvSpPr/>
          <p:nvPr/>
        </p:nvSpPr>
        <p:spPr>
          <a:xfrm>
            <a:off x="2135080" y="1851675"/>
            <a:ext cx="180600" cy="18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4753905" y="1851675"/>
            <a:ext cx="180600" cy="18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>
            <p:ph idx="1" type="subTitle"/>
          </p:nvPr>
        </p:nvSpPr>
        <p:spPr>
          <a:xfrm>
            <a:off x="2389153" y="1787026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pRODUTO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2" name="Google Shape;332;p40"/>
          <p:cNvSpPr txBox="1"/>
          <p:nvPr>
            <p:ph idx="1" type="subTitle"/>
          </p:nvPr>
        </p:nvSpPr>
        <p:spPr>
          <a:xfrm>
            <a:off x="5026378" y="1787026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pROJETO</a:t>
            </a:r>
            <a:endParaRPr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4</a:t>
            </a:r>
            <a:endParaRPr b="1"/>
          </a:p>
        </p:txBody>
      </p:sp>
      <p:sp>
        <p:nvSpPr>
          <p:cNvPr id="338" name="Google Shape;338;p41"/>
          <p:cNvSpPr txBox="1"/>
          <p:nvPr>
            <p:ph idx="2" type="title"/>
          </p:nvPr>
        </p:nvSpPr>
        <p:spPr>
          <a:xfrm>
            <a:off x="3842275" y="1954950"/>
            <a:ext cx="66954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Gerenciamento de escopo</a:t>
            </a:r>
            <a:endParaRPr sz="4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